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6" r:id="rId2"/>
    <p:sldId id="275" r:id="rId3"/>
    <p:sldId id="274" r:id="rId4"/>
    <p:sldId id="298" r:id="rId5"/>
    <p:sldId id="307" r:id="rId6"/>
    <p:sldId id="315" r:id="rId7"/>
    <p:sldId id="308" r:id="rId8"/>
    <p:sldId id="309" r:id="rId9"/>
    <p:sldId id="310" r:id="rId10"/>
    <p:sldId id="313" r:id="rId11"/>
    <p:sldId id="314" r:id="rId12"/>
    <p:sldId id="311" r:id="rId13"/>
    <p:sldId id="312" r:id="rId14"/>
    <p:sldId id="297" r:id="rId15"/>
    <p:sldId id="296" r:id="rId16"/>
  </p:sldIdLst>
  <p:sldSz cx="9144000" cy="6858000" type="screen4x3"/>
  <p:notesSz cx="6858000" cy="9144000"/>
  <p:embeddedFontLst>
    <p:embeddedFont>
      <p:font typeface="08서울남산체 B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80"/>
    <a:srgbClr val="2C656B"/>
    <a:srgbClr val="240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6" autoAdjust="0"/>
    <p:restoredTop sz="91967" autoAdjust="0"/>
  </p:normalViewPr>
  <p:slideViewPr>
    <p:cSldViewPr>
      <p:cViewPr varScale="1">
        <p:scale>
          <a:sx n="67" d="100"/>
          <a:sy n="67" d="100"/>
        </p:scale>
        <p:origin x="145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2C5E8-A9E5-4B9C-884B-02D17AE79EAE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0086C-2614-4A2F-8AAA-525A5E2A1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1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3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7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3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5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황미진 노아름 최효은 김다현 전주미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3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황미진 노아름 최효은 김다현 전주미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0086C-2614-4A2F-8AAA-525A5E2A16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3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5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8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3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5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0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5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5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8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5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1998E-36C2-4762-B87D-3DCBA57D749A}" type="datetimeFigureOut">
              <a:rPr lang="ko-KR" altLang="en-US" smtClean="0"/>
              <a:pPr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30387-D75B-4667-9444-21EDEA9516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9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J-Lim/SystemProgramming/blob/master/tutorial/03_demo.m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BJ-Lim/SystemProgramm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000350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err="1" smtClean="0">
                <a:solidFill>
                  <a:srgbClr val="FFC000">
                    <a:alpha val="97000"/>
                  </a:srgbClr>
                </a:solidFill>
                <a:latin typeface="08서울남산체 B" pitchFamily="18" charset="-127"/>
                <a:ea typeface="08서울남산체 B" pitchFamily="18" charset="-127"/>
              </a:rPr>
              <a:t>SystemProgramming</a:t>
            </a:r>
            <a:r>
              <a:rPr lang="en-US" altLang="ko-KR" sz="4500" dirty="0" smtClean="0">
                <a:solidFill>
                  <a:srgbClr val="FFC000">
                    <a:alpha val="97000"/>
                  </a:srgbClr>
                </a:solidFill>
                <a:latin typeface="08서울남산체 B" pitchFamily="18" charset="-127"/>
                <a:ea typeface="08서울남산체 B" pitchFamily="18" charset="-127"/>
              </a:rPr>
              <a:t>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144" y="5013176"/>
            <a:ext cx="28083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5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조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20165157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임병준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08서울남산체 B" pitchFamily="18" charset="-127"/>
              <a:ea typeface="08서울남산체 B" pitchFamily="18" charset="-127"/>
            </a:endParaRPr>
          </a:p>
          <a:p>
            <a:pPr algn="r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20165152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이은지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08서울남산체 B" pitchFamily="18" charset="-127"/>
              <a:ea typeface="08서울남산체 B" pitchFamily="18" charset="-127"/>
            </a:endParaRPr>
          </a:p>
          <a:p>
            <a:pPr algn="r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20165160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장세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영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03648" y="1910922"/>
            <a:ext cx="6552728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03648" y="3567106"/>
            <a:ext cx="6552728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The problems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23488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14325" y="2414478"/>
            <a:ext cx="8515350" cy="2724150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rPr>
              <a:t>We learned system programming!</a:t>
            </a:r>
            <a:endParaRPr lang="ko-KR" altLang="en-US" sz="4000" dirty="0">
              <a:solidFill>
                <a:schemeClr val="tx1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76613" y="19456"/>
            <a:ext cx="2115607" cy="15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4325" y="748142"/>
            <a:ext cx="1552366" cy="9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21647360" descr="EMB000040ec235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1" y="1272313"/>
            <a:ext cx="1150758" cy="10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120842720" descr="EMB00004c585d0e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60" y="4094316"/>
            <a:ext cx="2461553" cy="2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7544" y="1844824"/>
            <a:ext cx="8208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 smtClean="0">
                <a:latin typeface="08서울남산체 B" pitchFamily="18" charset="-127"/>
                <a:ea typeface="08서울남산체 B" pitchFamily="18" charset="-127"/>
              </a:rPr>
              <a:t>명령어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쉘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 파일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을 전송할 때 버퍼의 크기를 고정으로 잡아야 하는가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40" y="2492896"/>
            <a:ext cx="8208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명령어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쉘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 파일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의 크기를 어떻게 알 수 있는가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808" y="306896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수신측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서버측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에서는 명령어 파일 버퍼의 크기를 어떻게 정해야 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   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하는가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61" y="3933056"/>
            <a:ext cx="8200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연결을 할 때 단일 프로세스를 사용할 것인가 다중 프로세스를 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   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사용할 것인가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61" y="4747791"/>
            <a:ext cx="8200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멀티 프로세스를 사용하여 연결할 때 명령어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쉘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 파일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의 내용을 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   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어떻게 </a:t>
            </a:r>
            <a:r>
              <a:rPr lang="ko-KR" altLang="en-US" sz="2200" dirty="0" err="1">
                <a:latin typeface="08서울남산체 B" pitchFamily="18" charset="-127"/>
                <a:ea typeface="08서울남산체 B" pitchFamily="18" charset="-127"/>
              </a:rPr>
              <a:t>로드할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 것인가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en-US" altLang="ko-KR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808" y="5590401"/>
            <a:ext cx="8209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부모 프로세스는 자식 프로세스를 </a:t>
            </a:r>
            <a:r>
              <a:rPr lang="en-US" altLang="ko-KR" sz="2200" dirty="0">
                <a:latin typeface="08서울남산체 B" pitchFamily="18" charset="-127"/>
                <a:ea typeface="08서울남산체 B" pitchFamily="18" charset="-127"/>
              </a:rPr>
              <a:t>wait </a:t>
            </a:r>
            <a:r>
              <a:rPr lang="ko-KR" altLang="en-US" sz="2200" dirty="0">
                <a:latin typeface="08서울남산체 B" pitchFamily="18" charset="-127"/>
                <a:ea typeface="08서울남산체 B" pitchFamily="18" charset="-127"/>
              </a:rPr>
              <a:t>해야 하는가</a:t>
            </a:r>
            <a:r>
              <a:rPr lang="en-US" altLang="ko-KR" sz="2200" dirty="0" smtClean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ko-KR" altLang="en-US" sz="22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64" y="66992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The problems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210785" y="3751248"/>
            <a:ext cx="3961485" cy="20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Demo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580" y="2276872"/>
            <a:ext cx="75608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5000" dirty="0" smtClean="0">
                <a:hlinkClick r:id="rId2"/>
              </a:rPr>
              <a:t>https://github.com/BJ-Lim/SystemProgramming/blob/master/tutorial/03_demo.md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7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079777" y="4425627"/>
            <a:ext cx="3009900" cy="22574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Improvement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103" y="2340995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 err="1">
                <a:latin typeface="08서울남산체 B" pitchFamily="18" charset="-127"/>
                <a:ea typeface="08서울남산체 B" pitchFamily="18" charset="-127"/>
              </a:rPr>
              <a:t>데몬으로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작성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103" y="3111351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보안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문제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103" y="3903439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자동화된 </a:t>
            </a:r>
            <a:r>
              <a:rPr lang="ko-KR" altLang="en-US" sz="2400" dirty="0" err="1">
                <a:latin typeface="08서울남산체 B" pitchFamily="18" charset="-127"/>
                <a:ea typeface="08서울남산체 B" pitchFamily="18" charset="-127"/>
              </a:rPr>
              <a:t>쉘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스크립트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103" y="4767535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다양한 실행 옵션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부여</a:t>
            </a:r>
            <a:endParaRPr lang="ko-KR" altLang="en-US" sz="2400" dirty="0">
              <a:latin typeface="08서울남산체 B" pitchFamily="18" charset="-127"/>
              <a:ea typeface="08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3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80570" y="2875553"/>
            <a:ext cx="1641796" cy="1106895"/>
            <a:chOff x="4119855" y="2313748"/>
            <a:chExt cx="1641796" cy="1106895"/>
          </a:xfrm>
        </p:grpSpPr>
        <p:sp>
          <p:nvSpPr>
            <p:cNvPr id="3" name="직사각형 2"/>
            <p:cNvSpPr/>
            <p:nvPr/>
          </p:nvSpPr>
          <p:spPr>
            <a:xfrm>
              <a:off x="4119855" y="2651202"/>
              <a:ext cx="16417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 smtClean="0">
                  <a:solidFill>
                    <a:srgbClr val="FFC000"/>
                  </a:solidFill>
                  <a:latin typeface="08서울남산체 B" pitchFamily="18" charset="-127"/>
                  <a:ea typeface="08서울남산체 B" pitchFamily="18" charset="-127"/>
                </a:rPr>
                <a:t>Q n A</a:t>
              </a:r>
              <a:endParaRPr lang="ko-KR" altLang="en-US" sz="4400" dirty="0"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 rot="5400000">
              <a:off x="4692264" y="2217270"/>
              <a:ext cx="63804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FFC000"/>
                  </a:solidFill>
                  <a:latin typeface="08서울남산체 B" pitchFamily="18" charset="-127"/>
                  <a:ea typeface="08서울남산체 B" pitchFamily="18" charset="-127"/>
                </a:rPr>
                <a:t>&gt;</a:t>
              </a:r>
              <a:endParaRPr lang="ko-KR" altLang="en-US" sz="4800" b="1" dirty="0"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2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56" y="2736304"/>
            <a:ext cx="1484784" cy="14847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62900" y="3155530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  <a:latin typeface="08서울남산체 B" pitchFamily="18" charset="-127"/>
                <a:ea typeface="08서울남산체 B" pitchFamily="18" charset="-127"/>
              </a:rPr>
              <a:t>Thank you !</a:t>
            </a:r>
            <a:endParaRPr lang="ko-KR" altLang="en-US" sz="3600" dirty="0">
              <a:solidFill>
                <a:srgbClr val="FFC000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4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707904" y="908720"/>
            <a:ext cx="1898050" cy="360040"/>
          </a:xfrm>
          <a:prstGeom prst="rect">
            <a:avLst/>
          </a:prstGeom>
          <a:solidFill>
            <a:srgbClr val="FF948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63888" y="620688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2C656B"/>
                </a:solidFill>
                <a:latin typeface="08서울남산체 B" pitchFamily="18" charset="-127"/>
                <a:ea typeface="08서울남산체 B" pitchFamily="18" charset="-127"/>
              </a:rPr>
              <a:t>목차</a:t>
            </a:r>
            <a:endParaRPr lang="en-US" altLang="ko-KR" sz="4400" dirty="0" smtClean="0">
              <a:solidFill>
                <a:srgbClr val="2C656B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039937"/>
            <a:ext cx="4608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en-US" altLang="ko-KR" sz="2600" dirty="0" err="1" smtClean="0">
                <a:latin typeface="08서울남산체 B" pitchFamily="18" charset="-127"/>
                <a:ea typeface="08서울남산체 B" pitchFamily="18" charset="-127"/>
              </a:rPr>
              <a:t>Github</a:t>
            </a:r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  	  …… 3</a:t>
            </a:r>
            <a:r>
              <a:rPr lang="ko-KR" altLang="en-US" sz="2600" dirty="0" smtClean="0">
                <a:latin typeface="08서울남산체 B" pitchFamily="18" charset="-127"/>
                <a:ea typeface="08서울남산체 B" pitchFamily="18" charset="-127"/>
              </a:rPr>
              <a:t> </a:t>
            </a:r>
            <a:endParaRPr lang="en-US" altLang="ko-KR" sz="26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</a:t>
            </a:r>
            <a:r>
              <a:rPr lang="en-US" altLang="ko-KR" sz="2600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Subject 	  …… 4</a:t>
            </a:r>
            <a:endParaRPr lang="en-US" altLang="ko-KR" sz="26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Object  	  …… 5</a:t>
            </a:r>
            <a:endParaRPr lang="ko-KR" altLang="en-US" sz="26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</a:t>
            </a:r>
            <a:r>
              <a:rPr lang="en-US" altLang="ko-KR" sz="2600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Define  	  …… 6</a:t>
            </a: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600" dirty="0" smtClean="0">
                <a:latin typeface="08서울남산체 B" pitchFamily="18" charset="-127"/>
                <a:ea typeface="08서울남산체 B" pitchFamily="18" charset="-127"/>
              </a:rPr>
              <a:t>구성도   </a:t>
            </a:r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	  …… 7</a:t>
            </a: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Effect   	  …… 8</a:t>
            </a: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Problems	  …… 9</a:t>
            </a:r>
          </a:p>
          <a:p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• Demo  	  …… 11</a:t>
            </a:r>
          </a:p>
          <a:p>
            <a:r>
              <a:rPr lang="en-US" altLang="ko-KR" sz="26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en-US" altLang="ko-KR" sz="2600" dirty="0" smtClean="0">
                <a:latin typeface="08서울남산체 B" pitchFamily="18" charset="-127"/>
                <a:ea typeface="08서울남산체 B" pitchFamily="18" charset="-127"/>
              </a:rPr>
              <a:t>Improvement  …… 12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548680"/>
            <a:ext cx="9108504" cy="0"/>
          </a:xfrm>
          <a:prstGeom prst="line">
            <a:avLst/>
          </a:prstGeom>
          <a:ln w="19050">
            <a:solidFill>
              <a:srgbClr val="2C65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108520" y="1412776"/>
            <a:ext cx="9252520" cy="0"/>
          </a:xfrm>
          <a:prstGeom prst="line">
            <a:avLst/>
          </a:prstGeom>
          <a:ln w="19050">
            <a:solidFill>
              <a:srgbClr val="2C65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3" y="4366758"/>
            <a:ext cx="2164452" cy="21644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01382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rgbClr val="2C656B"/>
                </a:solidFill>
                <a:latin typeface="08서울남산체 B" pitchFamily="18" charset="-127"/>
                <a:ea typeface="08서울남산체 B" pitchFamily="18" charset="-127"/>
              </a:rPr>
              <a:t>Github</a:t>
            </a:r>
            <a:r>
              <a:rPr lang="en-US" altLang="ko-KR" sz="4800" dirty="0">
                <a:solidFill>
                  <a:srgbClr val="2C656B"/>
                </a:solidFill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ko-KR" altLang="en-US" sz="4800" dirty="0" smtClean="0">
                <a:solidFill>
                  <a:srgbClr val="2C656B"/>
                </a:solidFill>
                <a:latin typeface="08서울남산체 B" pitchFamily="18" charset="-127"/>
                <a:ea typeface="08서울남산체 B" pitchFamily="18" charset="-127"/>
              </a:rPr>
              <a:t>주소</a:t>
            </a:r>
            <a:endParaRPr lang="en-US" altLang="ko-KR" sz="4800" dirty="0">
              <a:solidFill>
                <a:srgbClr val="2C656B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1580" y="2939711"/>
            <a:ext cx="75608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5000" dirty="0" err="1" smtClean="0">
                <a:hlinkClick r:id="rId2"/>
              </a:rPr>
              <a:t>github</a:t>
            </a:r>
            <a:endParaRPr lang="ko-KR" altLang="ko-KR" sz="5000" dirty="0"/>
          </a:p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581" y="4234466"/>
            <a:ext cx="1901851" cy="219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918894"/>
            <a:ext cx="914399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Why this </a:t>
            </a:r>
            <a:r>
              <a:rPr lang="en-US" altLang="ko-KR" sz="4300" dirty="0" smtClean="0">
                <a:latin typeface="08서울남산체 B" pitchFamily="18" charset="-127"/>
                <a:ea typeface="08서울남산체 B" pitchFamily="18" charset="-127"/>
              </a:rPr>
              <a:t>subject</a:t>
            </a:r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?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7544" y="-157610"/>
            <a:ext cx="6482816" cy="35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21210824" descr="EMB000040ec23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9" y="3122918"/>
            <a:ext cx="1837184" cy="15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671731" y="2139825"/>
            <a:ext cx="2328059" cy="4043243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16979" y="2158514"/>
            <a:ext cx="2328059" cy="4043243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62227" y="2139825"/>
            <a:ext cx="2328059" cy="4043243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6206908" cy="31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21647120" descr="EMB000040ec234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390" y="3176257"/>
            <a:ext cx="2165235" cy="15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72024" y="2704607"/>
            <a:ext cx="2283374" cy="17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21647680" descr="EMB000040ec235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72" y="3102778"/>
            <a:ext cx="2028368" cy="17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6723" y="5148634"/>
            <a:ext cx="278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dirty="0" smtClean="0">
                <a:latin typeface="08서울남산체 B" pitchFamily="18" charset="-127"/>
                <a:ea typeface="08서울남산체 B" pitchFamily="18" charset="-127"/>
              </a:rPr>
              <a:t>일반적인 </a:t>
            </a:r>
            <a:r>
              <a:rPr lang="en-US" altLang="ko-KR" dirty="0" err="1">
                <a:latin typeface="08서울남산체 B" pitchFamily="18" charset="-127"/>
                <a:ea typeface="08서울남산체 B" pitchFamily="18" charset="-127"/>
              </a:rPr>
              <a:t>ssh</a:t>
            </a:r>
            <a:r>
              <a:rPr lang="ko-KR" altLang="en-US" dirty="0">
                <a:latin typeface="08서울남산체 B" pitchFamily="18" charset="-127"/>
                <a:ea typeface="08서울남산체 B" pitchFamily="18" charset="-127"/>
              </a:rPr>
              <a:t>의 한계</a:t>
            </a:r>
            <a:endParaRPr lang="en-US" altLang="ko-KR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20012" y="5134901"/>
            <a:ext cx="252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dirty="0" smtClean="0">
                <a:latin typeface="08서울남산체 B" pitchFamily="18" charset="-127"/>
                <a:ea typeface="08서울남산체 B" pitchFamily="18" charset="-127"/>
              </a:rPr>
              <a:t>여러 </a:t>
            </a:r>
            <a:r>
              <a:rPr lang="ko-KR" altLang="en-US" dirty="0">
                <a:latin typeface="08서울남산체 B" pitchFamily="18" charset="-127"/>
                <a:ea typeface="08서울남산체 B" pitchFamily="18" charset="-127"/>
              </a:rPr>
              <a:t>서버의 일괄 제어</a:t>
            </a:r>
            <a:endParaRPr lang="en-US" altLang="ko-KR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2510" y="5078616"/>
            <a:ext cx="290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08서울남산체 B" pitchFamily="18" charset="-127"/>
                <a:ea typeface="08서울남산체 B" pitchFamily="18" charset="-127"/>
              </a:rPr>
              <a:t>•</a:t>
            </a:r>
            <a:r>
              <a:rPr lang="ko-KR" altLang="en-US" dirty="0" smtClean="0">
                <a:latin typeface="08서울남산체 B" pitchFamily="18" charset="-127"/>
                <a:ea typeface="08서울남산체 B" pitchFamily="18" charset="-127"/>
              </a:rPr>
              <a:t>시스템프로그래밍의 </a:t>
            </a:r>
            <a:endParaRPr lang="en-US" altLang="ko-KR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en-US" altLang="ko-KR" dirty="0" smtClean="0">
                <a:latin typeface="08서울남산체 B" pitchFamily="18" charset="-127"/>
                <a:ea typeface="08서울남산체 B" pitchFamily="18" charset="-127"/>
              </a:rPr>
              <a:t>  </a:t>
            </a:r>
            <a:r>
              <a:rPr lang="ko-KR" altLang="en-US" dirty="0" smtClean="0">
                <a:latin typeface="08서울남산체 B" pitchFamily="18" charset="-127"/>
                <a:ea typeface="08서울남산체 B" pitchFamily="18" charset="-127"/>
              </a:rPr>
              <a:t>한학기 내용 </a:t>
            </a:r>
            <a:r>
              <a:rPr lang="ko-KR" altLang="en-US" dirty="0">
                <a:latin typeface="08서울남산체 B" pitchFamily="18" charset="-127"/>
                <a:ea typeface="08서울남산체 B" pitchFamily="18" charset="-127"/>
              </a:rPr>
              <a:t>정리</a:t>
            </a:r>
            <a:endParaRPr lang="en-US" altLang="ko-KR" dirty="0">
              <a:latin typeface="08서울남산체 B" pitchFamily="18" charset="-127"/>
              <a:ea typeface="08서울남산체 B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2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6377" y="837059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The object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71191" y="2761399"/>
            <a:ext cx="1019278" cy="6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20843920" descr="EMB00004c585cf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98" y="2198787"/>
            <a:ext cx="408703" cy="3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656" y="2821720"/>
            <a:ext cx="2683011" cy="20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20842080" descr="EMB00004c585c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68" y="4302214"/>
            <a:ext cx="2018379" cy="159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583061" y="2012134"/>
            <a:ext cx="2944858" cy="19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120840720" descr="EMB00004c585d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30" y="2821720"/>
            <a:ext cx="2185862" cy="19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7984789" cy="40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120843120" descr="EMB00004c585d0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99" y="2027817"/>
            <a:ext cx="1526919" cy="14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99019" y="1862383"/>
            <a:ext cx="2711282" cy="4097487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27420" y="1900005"/>
            <a:ext cx="2711282" cy="4097487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195736" y="3645024"/>
            <a:ext cx="576064" cy="513174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The object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102" y="2564904"/>
            <a:ext cx="688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한 대의 서버가 여러 대의 서버에 동일한 명령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전송</a:t>
            </a:r>
          </a:p>
          <a:p>
            <a:endParaRPr lang="en-US" altLang="ko-KR" sz="24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명령 수행 결과를 돌려받음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9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Functions define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632844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 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클라이언트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pPr lvl="1"/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-&gt;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서로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다른 서버에 명령을 내릴 수 있는 소켓 프로그램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작성</a:t>
            </a:r>
            <a:endParaRPr lang="en-US" altLang="ko-KR" sz="2400" dirty="0" smtClean="0">
              <a:latin typeface="08서울남산체 B" pitchFamily="18" charset="-127"/>
              <a:ea typeface="08서울남산체 B" pitchFamily="18" charset="-127"/>
            </a:endParaRPr>
          </a:p>
          <a:p>
            <a:pPr lvl="1"/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pPr lvl="1"/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endParaRPr lang="en-US" altLang="ko-KR" sz="24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  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서버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pPr lvl="1"/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-&gt;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클라이언트에게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명령어를 받는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소켓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프로그램 작성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pPr lvl="1"/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-&gt;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클라이언트에게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전송 받은 명령 실행 및 결과 전송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1560" y="1433790"/>
            <a:ext cx="641727" cy="7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20841760" descr="EMB00004c585d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8134" cy="7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120843120" descr="EMB00004c585d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3" y="3823626"/>
            <a:ext cx="789431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648184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44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42666" y="4975933"/>
            <a:ext cx="431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08서울남산체 B" pitchFamily="18" charset="-127"/>
                <a:ea typeface="08서울남산체 B" pitchFamily="18" charset="-127"/>
              </a:rPr>
              <a:t>구성도</a:t>
            </a:r>
            <a:endParaRPr lang="ko-KR" altLang="en-US" sz="40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103" y="2804735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6008937" y="154256"/>
            <a:ext cx="104146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server1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008937" y="437640"/>
            <a:ext cx="1811750" cy="1735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138730" y="1117757"/>
            <a:ext cx="2171951" cy="348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Client(commander)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146959" y="1479518"/>
            <a:ext cx="2181979" cy="3007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1296349" y="1583807"/>
            <a:ext cx="1811749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server_list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318832" y="2846263"/>
            <a:ext cx="181174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commander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2313332" y="2019665"/>
            <a:ext cx="440831" cy="7263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(2)</a:t>
            </a:r>
            <a:endParaRPr lang="ko-KR" altLang="en-US" sz="1300" dirty="0"/>
          </a:p>
        </p:txBody>
      </p:sp>
      <p:sp>
        <p:nvSpPr>
          <p:cNvPr id="58" name="직사각형 57"/>
          <p:cNvSpPr/>
          <p:nvPr/>
        </p:nvSpPr>
        <p:spPr>
          <a:xfrm>
            <a:off x="1357993" y="4102282"/>
            <a:ext cx="1811749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command.sh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2313332" y="3266400"/>
            <a:ext cx="440831" cy="7263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(3)</a:t>
            </a:r>
            <a:endParaRPr lang="ko-KR" altLang="en-US" sz="1300" dirty="0"/>
          </a:p>
        </p:txBody>
      </p:sp>
      <p:sp>
        <p:nvSpPr>
          <p:cNvPr id="60" name="직사각형 59"/>
          <p:cNvSpPr/>
          <p:nvPr/>
        </p:nvSpPr>
        <p:spPr>
          <a:xfrm>
            <a:off x="6003069" y="439526"/>
            <a:ext cx="181174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13558" y="1799769"/>
            <a:ext cx="1811749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command.sh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아래쪽 화살표 61"/>
          <p:cNvSpPr/>
          <p:nvPr/>
        </p:nvSpPr>
        <p:spPr>
          <a:xfrm>
            <a:off x="7004818" y="963696"/>
            <a:ext cx="440831" cy="7263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(6)</a:t>
            </a:r>
            <a:endParaRPr lang="ko-KR" altLang="en-US" sz="1300" dirty="0"/>
          </a:p>
        </p:txBody>
      </p:sp>
      <p:sp>
        <p:nvSpPr>
          <p:cNvPr id="63" name="직사각형 62"/>
          <p:cNvSpPr/>
          <p:nvPr/>
        </p:nvSpPr>
        <p:spPr>
          <a:xfrm>
            <a:off x="6013558" y="2362592"/>
            <a:ext cx="104146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server2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6033922" y="2626659"/>
            <a:ext cx="1811749" cy="17550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6013558" y="2636602"/>
            <a:ext cx="181174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75051" y="4010542"/>
            <a:ext cx="1811749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command.sh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아래쪽 화살표 66"/>
          <p:cNvSpPr/>
          <p:nvPr/>
        </p:nvSpPr>
        <p:spPr>
          <a:xfrm>
            <a:off x="7028125" y="3158727"/>
            <a:ext cx="440831" cy="7263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(6)</a:t>
            </a:r>
            <a:endParaRPr lang="ko-KR" altLang="en-US" sz="1300" dirty="0"/>
          </a:p>
        </p:txBody>
      </p:sp>
      <p:sp>
        <p:nvSpPr>
          <p:cNvPr id="68" name="직사각형 67"/>
          <p:cNvSpPr/>
          <p:nvPr/>
        </p:nvSpPr>
        <p:spPr>
          <a:xfrm>
            <a:off x="6084168" y="4559570"/>
            <a:ext cx="1041467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server3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6084168" y="4833233"/>
            <a:ext cx="1811749" cy="170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6084168" y="4844995"/>
            <a:ext cx="181174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107708" y="6234468"/>
            <a:ext cx="1811749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command.sh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아래쪽 화살표 71"/>
          <p:cNvSpPr/>
          <p:nvPr/>
        </p:nvSpPr>
        <p:spPr>
          <a:xfrm>
            <a:off x="7069556" y="5427437"/>
            <a:ext cx="440831" cy="7263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(6)</a:t>
            </a:r>
            <a:endParaRPr lang="ko-KR" altLang="en-US" sz="1300" dirty="0"/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3324395" y="666031"/>
            <a:ext cx="2364509" cy="1776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3523065" y="2597557"/>
            <a:ext cx="2411793" cy="188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3476483" y="2790898"/>
            <a:ext cx="2505829" cy="2310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위쪽 화살표 75"/>
          <p:cNvSpPr/>
          <p:nvPr/>
        </p:nvSpPr>
        <p:spPr>
          <a:xfrm>
            <a:off x="1599758" y="1982766"/>
            <a:ext cx="440831" cy="73005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(1)</a:t>
            </a:r>
            <a:endParaRPr lang="ko-KR" altLang="en-US" sz="1300" dirty="0"/>
          </a:p>
        </p:txBody>
      </p:sp>
      <p:sp>
        <p:nvSpPr>
          <p:cNvPr id="77" name="위쪽 화살표 76"/>
          <p:cNvSpPr/>
          <p:nvPr/>
        </p:nvSpPr>
        <p:spPr>
          <a:xfrm>
            <a:off x="1599398" y="3239117"/>
            <a:ext cx="440831" cy="73005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(4)</a:t>
            </a:r>
            <a:endParaRPr lang="ko-KR" altLang="en-US" sz="1300" dirty="0"/>
          </a:p>
        </p:txBody>
      </p:sp>
      <p:sp>
        <p:nvSpPr>
          <p:cNvPr id="78" name="위쪽 화살표 77"/>
          <p:cNvSpPr/>
          <p:nvPr/>
        </p:nvSpPr>
        <p:spPr>
          <a:xfrm>
            <a:off x="6373798" y="953465"/>
            <a:ext cx="440831" cy="73005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(7)</a:t>
            </a:r>
            <a:endParaRPr lang="ko-KR" altLang="en-US" sz="1300" dirty="0"/>
          </a:p>
        </p:txBody>
      </p:sp>
      <p:sp>
        <p:nvSpPr>
          <p:cNvPr id="79" name="위쪽 화살표 78"/>
          <p:cNvSpPr/>
          <p:nvPr/>
        </p:nvSpPr>
        <p:spPr>
          <a:xfrm>
            <a:off x="6394065" y="3158727"/>
            <a:ext cx="440831" cy="73005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(7)</a:t>
            </a:r>
            <a:endParaRPr lang="ko-KR" altLang="en-US" sz="1300" dirty="0"/>
          </a:p>
        </p:txBody>
      </p:sp>
      <p:sp>
        <p:nvSpPr>
          <p:cNvPr id="80" name="위쪽 화살표 79"/>
          <p:cNvSpPr/>
          <p:nvPr/>
        </p:nvSpPr>
        <p:spPr>
          <a:xfrm>
            <a:off x="6394066" y="5396461"/>
            <a:ext cx="440831" cy="73005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 smtClean="0"/>
              <a:t>(7)</a:t>
            </a:r>
            <a:endParaRPr lang="ko-KR" altLang="en-US" sz="1300" dirty="0"/>
          </a:p>
        </p:txBody>
      </p:sp>
      <p:sp>
        <p:nvSpPr>
          <p:cNvPr id="81" name="직사각형 80"/>
          <p:cNvSpPr/>
          <p:nvPr/>
        </p:nvSpPr>
        <p:spPr>
          <a:xfrm>
            <a:off x="4170261" y="1150461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(5-1)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609437" y="2369621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(5-2)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986821" y="4003605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(8-3)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H="1">
            <a:off x="3345465" y="842208"/>
            <a:ext cx="2410417" cy="1806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4633452" y="1510104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(8-1)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 flipH="1" flipV="1">
            <a:off x="3484974" y="2732128"/>
            <a:ext cx="2368451" cy="214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721561" y="2958548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(8-2)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 flipV="1">
            <a:off x="3378120" y="2910922"/>
            <a:ext cx="2497670" cy="2356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669199" y="3744912"/>
            <a:ext cx="67277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(5-3)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9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2" grpId="0" animBg="1"/>
      <p:bldP spid="67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5" grpId="0"/>
      <p:bldP spid="87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120842720" descr="EMB00004c585d0b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81" y="4463443"/>
            <a:ext cx="2201492" cy="2017277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6480720"/>
            <a:ext cx="9144000" cy="404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44208" y="0"/>
            <a:ext cx="404933" cy="37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136938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dirty="0">
                <a:latin typeface="08서울남산체 B" pitchFamily="18" charset="-127"/>
                <a:ea typeface="08서울남산체 B" pitchFamily="18" charset="-127"/>
              </a:rPr>
              <a:t>Expected effect</a:t>
            </a:r>
            <a:endParaRPr lang="ko-KR" altLang="en-US" sz="43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945758"/>
            <a:ext cx="7260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여러 대의 서버를 한 대의 서버로 쉽게 동작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endParaRPr lang="en-US" altLang="ko-KR" sz="24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•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여러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대의 서버 자원 관리 용이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  <a:p>
            <a:endParaRPr lang="en-US" altLang="ko-KR" sz="24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400" dirty="0" smtClean="0">
                <a:latin typeface="08서울남산체 B" pitchFamily="18" charset="-127"/>
                <a:ea typeface="08서울남산체 B" pitchFamily="18" charset="-127"/>
              </a:rPr>
              <a:t>• Tutorial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제공으로 프로젝트의 과정을 </a:t>
            </a:r>
            <a:r>
              <a:rPr lang="ko-KR" altLang="en-US" sz="2400" dirty="0" smtClean="0">
                <a:latin typeface="08서울남산체 B" pitchFamily="18" charset="-127"/>
                <a:ea typeface="08서울남산체 B" pitchFamily="18" charset="-127"/>
              </a:rPr>
              <a:t>따라 하며 </a:t>
            </a:r>
            <a:r>
              <a:rPr lang="ko-KR" altLang="en-US" sz="2400" dirty="0">
                <a:latin typeface="08서울남산체 B" pitchFamily="18" charset="-127"/>
                <a:ea typeface="08서울남산체 B" pitchFamily="18" charset="-127"/>
              </a:rPr>
              <a:t>이해</a:t>
            </a:r>
            <a:endParaRPr lang="en-US" altLang="ko-KR" sz="24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3847" y="1938992"/>
            <a:ext cx="4205321" cy="23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</TotalTime>
  <Words>313</Words>
  <Application>Microsoft Office PowerPoint</Application>
  <PresentationFormat>화면 슬라이드 쇼(4:3)</PresentationFormat>
  <Paragraphs>102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08서울남산체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1번 KT</dc:title>
  <dc:creator>IIW</dc:creator>
  <cp:lastModifiedBy>Windows 사용자</cp:lastModifiedBy>
  <cp:revision>111</cp:revision>
  <dcterms:created xsi:type="dcterms:W3CDTF">2014-11-28T06:03:37Z</dcterms:created>
  <dcterms:modified xsi:type="dcterms:W3CDTF">2018-12-16T04:26:41Z</dcterms:modified>
</cp:coreProperties>
</file>